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43800" cy="10693400"/>
  <p:notesSz cx="75438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5.jpeg" /><Relationship Id="rId4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7.jpeg" /><Relationship Id="rId3" Type="http://schemas.openxmlformats.org/officeDocument/2006/relationships/image" Target="../media/image8.jpeg" /><Relationship Id="rId4" Type="http://schemas.openxmlformats.org/officeDocument/2006/relationships/image" Target="../media/image9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10.jpeg" /><Relationship Id="rId4" Type="http://schemas.openxmlformats.org/officeDocument/2006/relationships/image" Target="../media/image1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19632" y="3282314"/>
            <a:ext cx="4432281" cy="1719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86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000000"/>
                </a:solidFill>
                <a:latin typeface="Times New Roman"/>
                <a:cs typeface="Times New Roman"/>
              </a:rPr>
              <a:t>MATLAB For</a:t>
            </a:r>
          </a:p>
          <a:p>
            <a:pPr marL="0" marR="0">
              <a:lnSpc>
                <a:spcPts val="3986"/>
              </a:lnSpc>
              <a:spcBef>
                <a:spcPts val="115"/>
              </a:spcBef>
              <a:spcAft>
                <a:spcPct val="0"/>
              </a:spcAft>
            </a:pPr>
            <a:r>
              <a:rPr sz="3600" b="1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  <a:r>
              <a:rPr sz="36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>
                <a:solidFill>
                  <a:srgbClr val="000000"/>
                </a:solidFill>
                <a:latin typeface="Times New Roman"/>
                <a:cs typeface="Times New Roman"/>
              </a:rPr>
              <a:t>Engineer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5714364"/>
            <a:ext cx="2935427" cy="5960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800" b="1">
                <a:solidFill>
                  <a:srgbClr val="000000"/>
                </a:solidFill>
                <a:latin typeface="Times New Roman"/>
                <a:cs typeface="Times New Roman"/>
              </a:rPr>
              <a:t>Introduction to MATLAB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6123643"/>
            <a:ext cx="6812589" cy="30175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MATL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AB</a:t>
            </a:r>
            <a:r>
              <a:rPr sz="12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MAT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rix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LAB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oratory)</a:t>
            </a:r>
            <a:r>
              <a:rPr sz="1200" spc="1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high-level</a:t>
            </a:r>
            <a:r>
              <a:rPr sz="12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technical</a:t>
            </a:r>
            <a:r>
              <a:rPr sz="12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computing</a:t>
            </a:r>
            <a:r>
              <a:rPr sz="12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language</a:t>
            </a:r>
            <a:r>
              <a:rPr sz="12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interactive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environment</a:t>
            </a:r>
            <a:r>
              <a:rPr sz="1200" spc="4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200" spc="4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algorithm</a:t>
            </a:r>
            <a:r>
              <a:rPr sz="1200" spc="4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development,</a:t>
            </a:r>
            <a:r>
              <a:rPr sz="1200" spc="4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200" spc="4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visualization,</a:t>
            </a:r>
            <a:r>
              <a:rPr sz="1200" spc="4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200" spc="4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analysis,</a:t>
            </a:r>
            <a:r>
              <a:rPr sz="1200" spc="4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4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numerical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computation.</a:t>
            </a:r>
            <a:r>
              <a:rPr sz="1200" spc="5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6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6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200" spc="5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sz="1200" spc="6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5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commercially</a:t>
            </a:r>
            <a:r>
              <a:rPr sz="1200" spc="5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available,</a:t>
            </a:r>
            <a:r>
              <a:rPr sz="1200" spc="5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sophisticated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mathematical</a:t>
            </a:r>
            <a:r>
              <a:rPr sz="1200" spc="1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computation</a:t>
            </a:r>
            <a:r>
              <a:rPr sz="12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tools,</a:t>
            </a:r>
            <a:r>
              <a:rPr sz="12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2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sz="1200" spc="1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include</a:t>
            </a:r>
            <a:r>
              <a:rPr sz="1200" spc="1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Maple,</a:t>
            </a:r>
            <a:r>
              <a:rPr sz="12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Mathematica,</a:t>
            </a:r>
            <a:r>
              <a:rPr sz="1200" spc="1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1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MathCad.</a:t>
            </a:r>
            <a:r>
              <a:rPr sz="12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2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2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stands</a:t>
            </a:r>
            <a:r>
              <a:rPr sz="1200" spc="2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200" spc="2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MATrix</a:t>
            </a:r>
            <a:r>
              <a:rPr sz="1200" spc="2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LABoratory,</a:t>
            </a:r>
            <a:r>
              <a:rPr sz="1200" spc="2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because</a:t>
            </a:r>
            <a:r>
              <a:rPr sz="1200" spc="2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its</a:t>
            </a:r>
            <a:r>
              <a:rPr sz="12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basic</a:t>
            </a:r>
            <a:r>
              <a:rPr sz="12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200" spc="2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element</a:t>
            </a:r>
            <a:r>
              <a:rPr sz="1200" spc="2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2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matrix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(Array).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contains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large</a:t>
            </a:r>
            <a:r>
              <a:rPr sz="12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sz="12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access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proven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numerical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libraries,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sz="1200" spc="3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200" spc="3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LINPACK</a:t>
            </a:r>
            <a:r>
              <a:rPr sz="12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EISPACK.</a:t>
            </a:r>
            <a:r>
              <a:rPr sz="12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fact,</a:t>
            </a:r>
            <a:r>
              <a:rPr sz="1200" spc="3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sz="1200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sz="1200" spc="2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built-in</a:t>
            </a:r>
            <a:r>
              <a:rPr sz="1200" spc="3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tools</a:t>
            </a:r>
            <a:r>
              <a:rPr sz="1200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200" spc="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solving</a:t>
            </a:r>
          </a:p>
          <a:p>
            <a:pPr marL="0" marR="0">
              <a:lnSpc>
                <a:spcPts val="1328"/>
              </a:lnSpc>
              <a:spcBef>
                <a:spcPts val="20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problems</a:t>
            </a:r>
            <a:r>
              <a:rPr sz="1200" spc="1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developing</a:t>
            </a:r>
            <a:r>
              <a:rPr sz="12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graphical</a:t>
            </a:r>
            <a:r>
              <a:rPr sz="12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illustrations.</a:t>
            </a:r>
            <a:r>
              <a:rPr sz="1200" spc="1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2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means</a:t>
            </a:r>
            <a:r>
              <a:rPr sz="12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sz="12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common</a:t>
            </a:r>
            <a:r>
              <a:rPr sz="12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tasks</a:t>
            </a:r>
            <a:r>
              <a:rPr sz="12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accomplished</a:t>
            </a:r>
            <a:r>
              <a:rPr sz="12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2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single</a:t>
            </a:r>
            <a:r>
              <a:rPr sz="12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function</a:t>
            </a:r>
            <a:r>
              <a:rPr sz="12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call.</a:t>
            </a:r>
            <a:r>
              <a:rPr sz="12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was</a:t>
            </a:r>
            <a:r>
              <a:rPr sz="12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originally</a:t>
            </a:r>
            <a:r>
              <a:rPr sz="12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sz="12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FORTRAN</a:t>
            </a:r>
            <a:r>
              <a:rPr sz="12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0" marR="0">
              <a:lnSpc>
                <a:spcPts val="1328"/>
              </a:lnSpc>
              <a:spcBef>
                <a:spcPts val="258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later rewritten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C, a precursor of C++. The beauty of</a:t>
            </a:r>
            <a:r>
              <a:rPr sz="12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 is</a:t>
            </a:r>
            <a:r>
              <a:rPr sz="12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2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sz="12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know only</a:t>
            </a:r>
            <a:r>
              <a:rPr sz="12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tiny</a:t>
            </a:r>
            <a:r>
              <a:rPr sz="12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bit</a:t>
            </a:r>
            <a:r>
              <a:rPr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  <a:r>
              <a:rPr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going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productive.</a:t>
            </a:r>
            <a:r>
              <a:rPr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Once</a:t>
            </a:r>
            <a:r>
              <a:rPr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  <a:r>
              <a:rPr sz="12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started,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pick</a:t>
            </a:r>
            <a:r>
              <a:rPr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up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skills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quickly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2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MATLAB’s</a:t>
            </a:r>
            <a:r>
              <a:rPr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excellent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online</a:t>
            </a:r>
            <a:r>
              <a:rPr sz="12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help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features.</a:t>
            </a:r>
            <a:r>
              <a:rPr sz="12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optimized</a:t>
            </a:r>
            <a:r>
              <a:rPr sz="12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matrices.</a:t>
            </a:r>
            <a:r>
              <a:rPr sz="12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Thus,</a:t>
            </a:r>
            <a:r>
              <a:rPr sz="12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problem</a:t>
            </a:r>
            <a:r>
              <a:rPr sz="12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 formulated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matrix</a:t>
            </a:r>
            <a:r>
              <a:rPr sz="12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solution,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executes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substantially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faster than</a:t>
            </a:r>
            <a:r>
              <a:rPr sz="12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similar program in a high-level language.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48232" y="9153509"/>
            <a:ext cx="1675904" cy="464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400" b="1" spc="3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Getting Started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9456961"/>
            <a:ext cx="6804790" cy="598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You can</a:t>
            </a:r>
            <a:r>
              <a:rPr sz="12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start MATLAB as</a:t>
            </a:r>
            <a:r>
              <a:rPr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would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2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other software application.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Windows,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access it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via</a:t>
            </a:r>
            <a:r>
              <a:rPr sz="1200" spc="3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3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Start</a:t>
            </a:r>
            <a:r>
              <a:rPr sz="12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menu.</a:t>
            </a:r>
            <a:r>
              <a:rPr sz="1200" spc="3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Alternatively,</a:t>
            </a:r>
            <a:r>
              <a:rPr sz="1200" spc="3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sz="1200" spc="2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sz="1200" spc="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3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desktop</a:t>
            </a:r>
            <a:r>
              <a:rPr sz="12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icon</a:t>
            </a:r>
            <a:r>
              <a:rPr sz="1200" spc="3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enables</a:t>
            </a:r>
            <a:r>
              <a:rPr sz="12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start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745357" y="9926480"/>
            <a:ext cx="25461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493394" y="3004693"/>
            <a:ext cx="6623050" cy="632929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19632" y="1339172"/>
            <a:ext cx="6813115" cy="3218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simple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double-click.</a:t>
            </a:r>
            <a:r>
              <a:rPr sz="12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2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started,</a:t>
            </a:r>
            <a:r>
              <a:rPr sz="12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opens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main</a:t>
            </a:r>
            <a:r>
              <a:rPr sz="1200" spc="2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part</a:t>
            </a:r>
            <a:r>
              <a:rPr sz="1200" spc="2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1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2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  <a:r>
              <a:rPr sz="1200" spc="2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FF"/>
                </a:solidFill>
                <a:latin typeface="Times New Roman"/>
                <a:cs typeface="Times New Roman"/>
              </a:rPr>
              <a:t>Figure</a:t>
            </a:r>
            <a:r>
              <a:rPr sz="1200" spc="21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spc="209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contains</a:t>
            </a:r>
            <a:r>
              <a:rPr sz="1200" spc="2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200" spc="2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example</a:t>
            </a:r>
            <a:r>
              <a:rPr sz="1200" spc="1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1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1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newly</a:t>
            </a:r>
            <a:r>
              <a:rPr sz="1200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launched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desktop.</a:t>
            </a:r>
            <a:r>
              <a:rPr sz="12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Window,</a:t>
            </a:r>
            <a:r>
              <a:rPr sz="12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2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see</a:t>
            </a:r>
            <a:r>
              <a:rPr sz="1200" spc="1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prompt</a:t>
            </a:r>
            <a:r>
              <a:rPr sz="12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(&gt;&gt;).</a:t>
            </a:r>
            <a:r>
              <a:rPr sz="12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2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active,</a:t>
            </a:r>
            <a:r>
              <a:rPr sz="12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prompt</a:t>
            </a:r>
            <a:r>
              <a:rPr sz="12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2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followed</a:t>
            </a:r>
            <a:r>
              <a:rPr sz="12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2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cursor.</a:t>
            </a:r>
            <a:r>
              <a:rPr sz="12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place</a:t>
            </a:r>
            <a:r>
              <a:rPr sz="12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  <a:r>
              <a:rPr sz="12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1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200" spc="1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enter</a:t>
            </a:r>
            <a:r>
              <a:rPr sz="12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commands.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28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active,</a:t>
            </a:r>
            <a:r>
              <a:rPr sz="12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just</a:t>
            </a:r>
            <a:r>
              <a:rPr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anywhere.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-15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addition</a:t>
            </a:r>
            <a:r>
              <a:rPr sz="12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Window,</a:t>
            </a:r>
            <a:r>
              <a:rPr sz="12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there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couple</a:t>
            </a:r>
            <a:r>
              <a:rPr sz="12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windows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opened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0" marR="0">
              <a:lnSpc>
                <a:spcPts val="1328"/>
              </a:lnSpc>
              <a:spcBef>
                <a:spcPts val="20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default.</a:t>
            </a:r>
            <a:r>
              <a:rPr sz="1200" spc="2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layout</a:t>
            </a:r>
            <a:r>
              <a:rPr sz="120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always</a:t>
            </a:r>
            <a:r>
              <a:rPr sz="120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2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customized.</a:t>
            </a:r>
            <a:r>
              <a:rPr sz="12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left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2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Current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Folder</a:t>
            </a:r>
            <a:r>
              <a:rPr sz="12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  <a:r>
              <a:rPr sz="12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folder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set</a:t>
            </a:r>
            <a:r>
              <a:rPr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Current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Folder</a:t>
            </a:r>
            <a:r>
              <a:rPr sz="12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  <a:r>
              <a:rPr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files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saved.</a:t>
            </a:r>
            <a:r>
              <a:rPr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files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stored</a:t>
            </a:r>
            <a:r>
              <a:rPr sz="12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Current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Folder.</a:t>
            </a:r>
            <a:r>
              <a:rPr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right</a:t>
            </a:r>
            <a:r>
              <a:rPr sz="12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2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Workspace</a:t>
            </a:r>
            <a:r>
              <a:rPr sz="12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2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top</a:t>
            </a:r>
            <a:r>
              <a:rPr sz="1200" spc="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History</a:t>
            </a:r>
            <a:r>
              <a:rPr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</a:p>
          <a:p>
            <a:pPr marL="0" marR="0">
              <a:lnSpc>
                <a:spcPts val="1328"/>
              </a:lnSpc>
              <a:spcBef>
                <a:spcPts val="258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bottom.</a:t>
            </a:r>
            <a:r>
              <a:rPr sz="1200" spc="2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2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History</a:t>
            </a:r>
            <a:r>
              <a:rPr sz="1200" spc="2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2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200" spc="2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sz="12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been</a:t>
            </a:r>
            <a:r>
              <a:rPr sz="1200" spc="2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entered.</a:t>
            </a:r>
            <a:r>
              <a:rPr sz="12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configuration</a:t>
            </a:r>
            <a:r>
              <a:rPr sz="12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each</a:t>
            </a:r>
            <a:r>
              <a:rPr sz="12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2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2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altered</a:t>
            </a:r>
            <a:r>
              <a:rPr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2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down</a:t>
            </a:r>
            <a:r>
              <a:rPr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arrow</a:t>
            </a:r>
            <a:r>
              <a:rPr sz="12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top</a:t>
            </a:r>
            <a:r>
              <a:rPr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right</a:t>
            </a:r>
            <a:r>
              <a:rPr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corner</a:t>
            </a:r>
          </a:p>
          <a:p>
            <a:pPr marL="0" marR="0">
              <a:lnSpc>
                <a:spcPts val="1328"/>
              </a:lnSpc>
              <a:spcBef>
                <a:spcPts val="26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show</a:t>
            </a:r>
            <a:r>
              <a:rPr sz="12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2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menu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options</a:t>
            </a:r>
            <a:r>
              <a:rPr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including</a:t>
            </a:r>
            <a:r>
              <a:rPr sz="12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closing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undocking</a:t>
            </a:r>
            <a:r>
              <a:rPr sz="12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2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</a:p>
          <a:p>
            <a:pPr marL="0" marR="0">
              <a:lnSpc>
                <a:spcPts val="1328"/>
              </a:lnSpc>
              <a:spcBef>
                <a:spcPts val="25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Alternatively,</a:t>
            </a:r>
            <a:r>
              <a:rPr sz="1200" spc="4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hitting</a:t>
            </a:r>
            <a:r>
              <a:rPr sz="1200" spc="4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down</a:t>
            </a:r>
            <a:r>
              <a:rPr sz="12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arrow</a:t>
            </a:r>
            <a:r>
              <a:rPr sz="12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under</a:t>
            </a:r>
            <a:r>
              <a:rPr sz="1200" spc="4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Layout</a:t>
            </a:r>
            <a:r>
              <a:rPr sz="1200" spc="4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200" spc="4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2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“HOME”</a:t>
            </a:r>
            <a:r>
              <a:rPr sz="12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tab</a:t>
            </a:r>
            <a:r>
              <a:rPr sz="1200" spc="4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allows</a:t>
            </a:r>
            <a:r>
              <a:rPr sz="1200" spc="4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200" spc="4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328"/>
              </a:lnSpc>
              <a:spcBef>
                <a:spcPts val="205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customization of the window within the desktop environment as shown in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FF"/>
                </a:solidFill>
                <a:latin typeface="Times New Roman"/>
                <a:cs typeface="Times New Roman"/>
              </a:rPr>
              <a:t>Figure 2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27070" y="9539030"/>
            <a:ext cx="219349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 Window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745357" y="9926480"/>
            <a:ext cx="25461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90855" y="2796666"/>
            <a:ext cx="6700519" cy="546087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42445"/>
            <a:ext cx="202112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1.1 Alternate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windows: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700133"/>
            <a:ext cx="6812275" cy="9350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smaller</a:t>
            </a:r>
            <a:r>
              <a:rPr sz="14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2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two</a:t>
            </a:r>
            <a:r>
              <a:rPr sz="1400" spc="2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windows</a:t>
            </a:r>
            <a:r>
              <a:rPr sz="1400" spc="2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2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alternate</a:t>
            </a:r>
            <a:r>
              <a:rPr sz="1400" spc="2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windows</a:t>
            </a:r>
            <a:r>
              <a:rPr sz="1400" spc="2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2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2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accessed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0" marR="0">
              <a:lnSpc>
                <a:spcPts val="1554"/>
              </a:lnSpc>
              <a:spcBef>
                <a:spcPts val="255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4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4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tabs.</a:t>
            </a:r>
            <a:r>
              <a:rPr sz="14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  <a:r>
              <a:rPr sz="1400" spc="2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alternate</a:t>
            </a:r>
            <a:r>
              <a:rPr sz="1400" spc="2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windows</a:t>
            </a:r>
            <a:r>
              <a:rPr sz="1400" spc="2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describes</a:t>
            </a:r>
            <a:r>
              <a:rPr sz="1400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</a:p>
          <a:p>
            <a:pPr marL="0" marR="0">
              <a:lnSpc>
                <a:spcPts val="1554"/>
              </a:lnSpc>
              <a:spcBef>
                <a:spcPts val="29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663063" y="7353284"/>
            <a:ext cx="233949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Alternate windows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8081066"/>
            <a:ext cx="236468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1.2 The</a:t>
            </a:r>
            <a:r>
              <a:rPr sz="1400" b="1" u="sng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command window: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8383889"/>
            <a:ext cx="6810316" cy="13846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command window is the active window immediately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appears after launching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Matlab.</a:t>
            </a:r>
            <a:r>
              <a:rPr sz="1400" spc="1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4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enters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14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"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"</a:t>
            </a:r>
            <a:r>
              <a:rPr sz="14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prompt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presses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</a:t>
            </a:r>
            <a:r>
              <a:rPr sz="1400" spc="1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execute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command.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recall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last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entered,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simply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press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up</a:t>
            </a:r>
            <a:r>
              <a:rPr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  <a:p>
            <a:pPr marL="0" marR="0">
              <a:lnSpc>
                <a:spcPts val="1554"/>
              </a:lnSpc>
              <a:spcBef>
                <a:spcPts val="80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down</a:t>
            </a:r>
            <a:r>
              <a:rPr sz="1400" spc="5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arrows;</a:t>
            </a:r>
            <a:r>
              <a:rPr sz="1400" spc="4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400" spc="4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4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edit</a:t>
            </a:r>
            <a:r>
              <a:rPr sz="1400" spc="4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5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5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sz="1400" spc="4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executing</a:t>
            </a:r>
            <a:r>
              <a:rPr sz="1400" spc="4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them.</a:t>
            </a:r>
            <a:r>
              <a:rPr sz="1400" spc="5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Multiple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745357" y="9926480"/>
            <a:ext cx="25461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38945"/>
            <a:ext cx="680574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6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sz="1400" spc="5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5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entered</a:t>
            </a:r>
            <a:r>
              <a:rPr sz="1400" spc="5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400" spc="6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400" spc="5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line</a:t>
            </a:r>
            <a:r>
              <a:rPr sz="1400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separated</a:t>
            </a:r>
            <a:r>
              <a:rPr sz="1400" spc="5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5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commas.</a:t>
            </a:r>
            <a:r>
              <a:rPr sz="1400" spc="5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Separating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645269"/>
            <a:ext cx="587180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 by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 semi-colon suppresses output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command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951593"/>
            <a:ext cx="616923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 window allows a user to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simple commands. To perform</a:t>
            </a:r>
            <a:r>
              <a:rPr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 simple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259441"/>
            <a:ext cx="679989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computations type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 command and next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press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Enter or Return key. For instance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2566288"/>
            <a:ext cx="1226380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&gt;&gt; s = 1 + 2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2872612"/>
            <a:ext cx="52007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s =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3178936"/>
            <a:ext cx="365866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3485118"/>
            <a:ext cx="674912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Note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the results of these computations are saved in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variables whose names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3792966"/>
            <a:ext cx="6801853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chosen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user.</a:t>
            </a:r>
            <a:r>
              <a:rPr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obtain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values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again,</a:t>
            </a:r>
            <a:r>
              <a:rPr sz="14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type</a:t>
            </a:r>
            <a:r>
              <a:rPr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sz="14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names</a:t>
            </a:r>
            <a:r>
              <a:rPr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4099290"/>
            <a:ext cx="307001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pressing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key. If 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type again: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4406137"/>
            <a:ext cx="574124" cy="1080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&gt;&gt;s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s =</a:t>
            </a:r>
          </a:p>
          <a:p>
            <a:pPr marL="0" marR="0">
              <a:lnSpc>
                <a:spcPts val="1568"/>
              </a:lnSpc>
              <a:spcBef>
                <a:spcPts val="805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5452602"/>
            <a:ext cx="6811819" cy="3224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Only</a:t>
            </a:r>
            <a:r>
              <a:rPr sz="1400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short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computations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4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useful</a:t>
            </a:r>
            <a:r>
              <a:rPr sz="14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execute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1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straightaway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554"/>
              </a:lnSpc>
              <a:spcBef>
                <a:spcPts val="80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line.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Editor</a:t>
            </a:r>
            <a:r>
              <a:rPr sz="1400" spc="1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400" spc="1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word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processor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specifically</a:t>
            </a:r>
            <a:r>
              <a:rPr sz="1400" spc="1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designed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2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commands.</a:t>
            </a:r>
            <a:r>
              <a:rPr sz="1400" spc="2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Files</a:t>
            </a:r>
            <a:r>
              <a:rPr sz="1400" spc="2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2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sz="1400" spc="2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2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400" spc="3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400" spc="2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4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called</a:t>
            </a:r>
            <a:r>
              <a:rPr sz="1400" spc="2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m-files.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Another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  <a:r>
              <a:rPr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calculations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create</a:t>
            </a:r>
            <a:r>
              <a:rPr sz="14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m-file</a:t>
            </a:r>
            <a:r>
              <a:rPr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series</a:t>
            </a:r>
            <a:r>
              <a:rPr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run</a:t>
            </a:r>
            <a:r>
              <a:rPr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some</a:t>
            </a:r>
            <a:r>
              <a:rPr sz="1400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file.</a:t>
            </a:r>
            <a:r>
              <a:rPr sz="1400" spc="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create</a:t>
            </a:r>
            <a:r>
              <a:rPr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m-file,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file, new and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m-files.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same</a:t>
            </a:r>
            <a:r>
              <a:rPr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statements</a:t>
            </a:r>
            <a:r>
              <a:rPr sz="14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entered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554"/>
              </a:lnSpc>
              <a:spcBef>
                <a:spcPts val="86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4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sz="14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file.</a:t>
            </a:r>
            <a:r>
              <a:rPr sz="1400" spc="1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sz="14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copy</a:t>
            </a:r>
            <a:r>
              <a:rPr sz="1400" spc="1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try</a:t>
            </a:r>
            <a:r>
              <a:rPr sz="14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out</a:t>
            </a:r>
            <a:r>
              <a:rPr sz="14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window</a:t>
            </a:r>
            <a:r>
              <a:rPr sz="1400" spc="1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4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</a:t>
            </a:r>
            <a:r>
              <a:rPr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</a:t>
            </a:r>
            <a:r>
              <a:rPr sz="14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4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copy</a:t>
            </a:r>
            <a:r>
              <a:rPr sz="14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paste</a:t>
            </a:r>
          </a:p>
          <a:p>
            <a:pPr marL="0" marR="0">
              <a:lnSpc>
                <a:spcPts val="1554"/>
              </a:lnSpc>
              <a:spcBef>
                <a:spcPts val="81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4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computer.</a:t>
            </a:r>
            <a:r>
              <a:rPr sz="14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Save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</a:t>
            </a:r>
            <a:r>
              <a:rPr sz="14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under</a:t>
            </a:r>
            <a:r>
              <a:rPr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ends</a:t>
            </a:r>
            <a:r>
              <a:rPr sz="14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.m</a:t>
            </a:r>
            <a:r>
              <a:rPr sz="14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 and using “save as” icon. (See Figure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3)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745357" y="9926480"/>
            <a:ext cx="25461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861694" y="1335785"/>
            <a:ext cx="5758941" cy="692175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5756585"/>
            <a:ext cx="161562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1.3 Function Files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6060932"/>
            <a:ext cx="6807727" cy="19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 files are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 special kind of script file (M-file)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 allow you</a:t>
            </a:r>
            <a:r>
              <a:rPr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define your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Own</a:t>
            </a:r>
            <a:r>
              <a:rPr sz="1400" spc="3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400" spc="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400" spc="3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sz="1400" spc="3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during</a:t>
            </a:r>
            <a:r>
              <a:rPr sz="1400" spc="3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3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session.</a:t>
            </a:r>
            <a:r>
              <a:rPr sz="140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3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might</a:t>
            </a:r>
            <a:r>
              <a:rPr sz="14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think</a:t>
            </a:r>
            <a:r>
              <a:rPr sz="1400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3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them</a:t>
            </a:r>
            <a:r>
              <a:rPr sz="1400" spc="3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subroutines</a:t>
            </a:r>
            <a:r>
              <a:rPr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called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 within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script,</a:t>
            </a:r>
            <a:r>
              <a:rPr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even</a:t>
            </a:r>
            <a:r>
              <a:rPr sz="14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called</a:t>
            </a:r>
            <a:r>
              <a:rPr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directly from the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400" spc="1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line.</a:t>
            </a:r>
            <a:r>
              <a:rPr sz="1400" spc="1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sz="14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"built-in"</a:t>
            </a:r>
            <a:r>
              <a:rPr sz="1400" spc="1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functions</a:t>
            </a:r>
            <a:r>
              <a:rPr sz="1400" spc="1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4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1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4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actually</a:t>
            </a:r>
            <a:r>
              <a:rPr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stored</a:t>
            </a:r>
            <a:r>
              <a:rPr sz="1400" spc="1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M-files</a:t>
            </a:r>
            <a:r>
              <a:rPr sz="14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4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part</a:t>
            </a:r>
            <a:r>
              <a:rPr sz="14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2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2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4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package.</a:t>
            </a:r>
            <a:r>
              <a:rPr sz="1400" spc="2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Function</a:t>
            </a:r>
            <a:r>
              <a:rPr sz="14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files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400" spc="2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created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400" spc="2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edited</a:t>
            </a:r>
            <a:r>
              <a:rPr sz="14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identically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same manner 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script files.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8210153"/>
            <a:ext cx="517970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Numbers, Arithmetic Operations and</a:t>
            </a:r>
            <a:r>
              <a:rPr sz="1400" b="1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Special Characters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8514953"/>
            <a:ext cx="431163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There are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three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kinds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 numbers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 MATLAB: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8821277"/>
            <a:ext cx="93627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• integers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9127601"/>
            <a:ext cx="1642196" cy="770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• real</a:t>
            </a:r>
            <a:r>
              <a:rPr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numbers</a:t>
            </a:r>
          </a:p>
          <a:p>
            <a:pPr marL="0" marR="0">
              <a:lnSpc>
                <a:spcPts val="1554"/>
              </a:lnSpc>
              <a:spcBef>
                <a:spcPts val="80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• complex numbers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745357" y="9926480"/>
            <a:ext cx="25461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186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2019-11-06T07:07:22Z</dcterms:modified>
</cp:coreProperties>
</file>